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7/13/2022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4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9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9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7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5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1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7/13/2022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9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23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9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fsmith/3693590729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Metkovi%C4%8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ezero_Kuti,_Dalmacija,_neretvanska_dolina,_hrvatsks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Stonehenge">
            <a:extLst>
              <a:ext uri="{FF2B5EF4-FFF2-40B4-BE49-F238E27FC236}">
                <a16:creationId xmlns:a16="http://schemas.microsoft.com/office/drawing/2014/main" id="{76D6D3BD-E64F-4960-B5F6-6FD293998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055" y="2350016"/>
            <a:ext cx="4775075" cy="208946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cs typeface="Calibri Light"/>
              </a:rPr>
              <a:t>LOCAL MYTHS AND LEGENDS</a:t>
            </a:r>
            <a:br>
              <a:rPr lang="hr-HR" sz="4400" dirty="0">
                <a:solidFill>
                  <a:schemeClr val="tx1"/>
                </a:solidFill>
                <a:cs typeface="Calibri Light"/>
              </a:rPr>
            </a:br>
            <a:r>
              <a:rPr lang="hr-HR" sz="4400" dirty="0">
                <a:solidFill>
                  <a:schemeClr val="tx1"/>
                </a:solidFill>
                <a:cs typeface="Calibri Light"/>
              </a:rPr>
              <a:t>CROATIA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7131A5-3373-4D59-98C9-2A0238C4A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FFB972-0814-4317-B6E8-7E2A5EB91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7CEDC4D9-3315-4624-B726-5A9BEC773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13" r="11141" b="-2"/>
          <a:stretch/>
        </p:blipFill>
        <p:spPr>
          <a:xfrm>
            <a:off x="-262306" y="-3514"/>
            <a:ext cx="6194723" cy="85615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F766C1-8F48-49D1-9462-AFF4AFB71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86885E0-FE9A-4C1C-9FD7-F985F2E304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79" r="14565" b="1"/>
          <a:stretch/>
        </p:blipFill>
        <p:spPr>
          <a:xfrm>
            <a:off x="5546303" y="-132909"/>
            <a:ext cx="7934383" cy="82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DEFB7AF-9258-4272-AB92-4CAF41BE5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773" b="5227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83FF7-D046-4025-A878-01CF4F8E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245515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400" cap="all" spc="-100" dirty="0">
                <a:solidFill>
                  <a:schemeClr val="tx1"/>
                </a:solidFill>
                <a:latin typeface="Gill Sans MT"/>
              </a:rPr>
              <a:t>THE END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E5185-C2EE-4DC3-9745-2461A722DDE6}"/>
              </a:ext>
            </a:extLst>
          </p:cNvPr>
          <p:cNvSpPr txBox="1"/>
          <p:nvPr/>
        </p:nvSpPr>
        <p:spPr>
          <a:xfrm>
            <a:off x="9739084" y="6657943"/>
            <a:ext cx="245291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899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Pustolovina u dolini gusara - hr-HR">
            <a:extLst>
              <a:ext uri="{FF2B5EF4-FFF2-40B4-BE49-F238E27FC236}">
                <a16:creationId xmlns:a16="http://schemas.microsoft.com/office/drawing/2014/main" id="{B2144319-75B7-4767-9F7D-9201E4364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250" b="1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24F201-EF4D-4407-92FB-96838968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THE NORINSKA TOWER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C66B-79A2-436E-ABD8-3352058E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 err="1">
                <a:ea typeface="+mn-lt"/>
                <a:cs typeface="+mn-lt"/>
              </a:rPr>
              <a:t>Norinska</a:t>
            </a:r>
            <a:r>
              <a:rPr lang="en-US" sz="1700" dirty="0">
                <a:ea typeface="+mn-lt"/>
                <a:cs typeface="+mn-lt"/>
              </a:rPr>
              <a:t> Tower is a monumental fortress from the 16th century</a:t>
            </a:r>
            <a:endParaRPr lang="en-US" sz="1700" dirty="0"/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It is located along the river Neretva, opposite the mouth a tributary of the Norin after which the tower was named, and right next to the main road at the entrance to the city </a:t>
            </a:r>
            <a:r>
              <a:rPr lang="en-US" sz="1700" dirty="0" err="1">
                <a:ea typeface="+mn-lt"/>
                <a:cs typeface="+mn-lt"/>
              </a:rPr>
              <a:t>Metković</a:t>
            </a:r>
            <a:endParaRPr lang="en-US" sz="1700" dirty="0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 The cultural property is protected.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The history of the </a:t>
            </a:r>
            <a:r>
              <a:rPr lang="en-US" sz="1700" dirty="0" err="1">
                <a:ea typeface="+mn-lt"/>
                <a:cs typeface="+mn-lt"/>
              </a:rPr>
              <a:t>Norinska</a:t>
            </a:r>
            <a:r>
              <a:rPr lang="en-US" sz="1700" dirty="0">
                <a:ea typeface="+mn-lt"/>
                <a:cs typeface="+mn-lt"/>
              </a:rPr>
              <a:t> Tower is also the history of the entire Valley Neretva </a:t>
            </a:r>
            <a:endParaRPr lang="en-US" sz="1700" dirty="0"/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Due to its sights and historical memories, the settlement originated on the other side of the Neretva, after which it was named – Kula </a:t>
            </a:r>
            <a:r>
              <a:rPr lang="en-US" sz="1700" dirty="0" err="1">
                <a:ea typeface="+mn-lt"/>
                <a:cs typeface="+mn-lt"/>
              </a:rPr>
              <a:t>Norinska</a:t>
            </a:r>
            <a:r>
              <a:rPr lang="en-US" sz="1700" dirty="0">
                <a:ea typeface="+mn-lt"/>
                <a:cs typeface="+mn-lt"/>
              </a:rPr>
              <a:t>, and today is the seat of the municipality of the same name.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The tower was raised as a defender of the Turkish Empire from the Venetian invasion ships to the Neretva.</a:t>
            </a:r>
            <a:endParaRPr lang="en-US" sz="1700" dirty="0"/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It was used for military purposes until the 19th century when it was converted into a windmill, and is valuable today cultural monument</a:t>
            </a:r>
            <a:endParaRPr lang="en-US" sz="1700" dirty="0"/>
          </a:p>
          <a:p>
            <a:pPr marL="0" indent="0">
              <a:buClr>
                <a:srgbClr val="262626"/>
              </a:buClr>
              <a:buNone/>
            </a:pPr>
            <a:r>
              <a:rPr lang="en-US" sz="1700" dirty="0">
                <a:ea typeface="+mn-lt"/>
                <a:cs typeface="+mn-lt"/>
              </a:rPr>
              <a:t>Unfortunately, it is  quite neglected and overgrown with ivy</a:t>
            </a:r>
            <a:endParaRPr lang="en-US" sz="1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427085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9" descr="A picture containing water, sky, grass, outdoor&#10;&#10;Description automatically generated">
            <a:extLst>
              <a:ext uri="{FF2B5EF4-FFF2-40B4-BE49-F238E27FC236}">
                <a16:creationId xmlns:a16="http://schemas.microsoft.com/office/drawing/2014/main" id="{65483D15-2E1E-4AB5-9D96-7B47D1D29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080" b="106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E3C7D-AE0C-4207-A3D9-D6D02BDF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/>
              <a:t>THE LEGEND OF THE NORIN KING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17A83-57BA-4311-B0D5-B55AEDF6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8" y="1714931"/>
            <a:ext cx="11122324" cy="4999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ea typeface="+mn-lt"/>
                <a:cs typeface="+mn-lt"/>
              </a:rPr>
              <a:t>King Norin lived a long time ago</a:t>
            </a:r>
            <a:endParaRPr lang="en-US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He was very ugly, he had a pig's head, legs donkey and goat ears</a:t>
            </a:r>
            <a:endParaRPr lang="en-US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He lived in </a:t>
            </a:r>
            <a:r>
              <a:rPr lang="en-US" dirty="0" err="1">
                <a:ea typeface="+mn-lt"/>
                <a:cs typeface="+mn-lt"/>
              </a:rPr>
              <a:t>Norinska</a:t>
            </a:r>
            <a:r>
              <a:rPr lang="en-US" dirty="0">
                <a:ea typeface="+mn-lt"/>
                <a:cs typeface="+mn-lt"/>
              </a:rPr>
              <a:t> Tower</a:t>
            </a:r>
            <a:endParaRPr lang="en-US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They came to shave him every day, but the king  didn’t want people to know how ugly he was so he killed barbers</a:t>
            </a:r>
            <a:endParaRPr lang="en-US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To one barber, his mother made a cake out of her milk</a:t>
            </a:r>
            <a:endParaRPr lang="en-US" dirty="0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King Norin did not want to kill him because they were brothers in his mother's milk, so he set him free and told him to keep his secret</a:t>
            </a: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The king told him to dig a hole and that he could just told how ugly he was to that hole</a:t>
            </a:r>
            <a:endParaRPr lang="en-US" dirty="0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From a hole in the ground grew a plant that sang, "King Norin</a:t>
            </a:r>
            <a:r>
              <a:rPr lang="en-US" dirty="0">
                <a:latin typeface="Calibri"/>
                <a:ea typeface="+mn-lt"/>
                <a:cs typeface="Calibri"/>
              </a:rPr>
              <a:t>'</a:t>
            </a:r>
            <a:r>
              <a:rPr lang="en-US" dirty="0">
                <a:ea typeface="+mn-lt"/>
                <a:cs typeface="+mn-lt"/>
              </a:rPr>
              <a:t>s head is made of yarn, his legs are made of donkey, his goat's ears."</a:t>
            </a:r>
            <a:endParaRPr lang="en-US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The king jumped off the tower because of that</a:t>
            </a: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He crawled in </a:t>
            </a:r>
            <a:r>
              <a:rPr lang="en-US" dirty="0" err="1">
                <a:ea typeface="+mn-lt"/>
                <a:cs typeface="+mn-lt"/>
              </a:rPr>
              <a:t>Opuzen</a:t>
            </a:r>
            <a:r>
              <a:rPr lang="en-US" dirty="0">
                <a:ea typeface="+mn-lt"/>
                <a:cs typeface="+mn-lt"/>
              </a:rPr>
              <a:t>, was seen in Vid and then drowned</a:t>
            </a:r>
            <a:endParaRPr lang="en-US"/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-US" dirty="0">
                <a:ea typeface="+mn-lt"/>
                <a:cs typeface="+mn-lt"/>
              </a:rPr>
              <a:t>His chin grew from the ee</a:t>
            </a:r>
            <a:r>
              <a:rPr lang="en-US" sz="1400" dirty="0">
                <a:ea typeface="+mn-lt"/>
                <a:cs typeface="+mn-lt"/>
              </a:rPr>
              <a:t>l</a:t>
            </a:r>
            <a:endParaRPr lang="en-US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650713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8CA9514-3753-40F3-8065-7A5E1385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9504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building, stone&#10;&#10;Description automatically generated">
            <a:extLst>
              <a:ext uri="{FF2B5EF4-FFF2-40B4-BE49-F238E27FC236}">
                <a16:creationId xmlns:a16="http://schemas.microsoft.com/office/drawing/2014/main" id="{C7EB26FF-1C46-4679-BAC3-096A5A97E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0" r="12528"/>
          <a:stretch/>
        </p:blipFill>
        <p:spPr>
          <a:xfrm>
            <a:off x="235077" y="238122"/>
            <a:ext cx="7061454" cy="638175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43BFA5A-AEB2-4C86-9F17-67E378A58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54" b="-1"/>
          <a:stretch/>
        </p:blipFill>
        <p:spPr>
          <a:xfrm>
            <a:off x="7534656" y="238121"/>
            <a:ext cx="4419218" cy="63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mountain, sky, grass&#10;&#10;Description automatically generated">
            <a:extLst>
              <a:ext uri="{FF2B5EF4-FFF2-40B4-BE49-F238E27FC236}">
                <a16:creationId xmlns:a16="http://schemas.microsoft.com/office/drawing/2014/main" id="{85B20BFB-DDA9-4B5C-968C-B65016C12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7D05C3-55D7-45B3-BE67-7059B8EC3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  <a:ea typeface="+mj-lt"/>
                <a:cs typeface="+mj-lt"/>
              </a:rPr>
              <a:t>MARY'S WREATH (Marin vijenac)</a:t>
            </a:r>
            <a:endParaRPr lang="en-US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C8387-9B36-4032-8E10-43E3B750B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   The first peak in a row of "</a:t>
            </a:r>
            <a:r>
              <a:rPr lang="en-US" err="1">
                <a:ea typeface="+mn-lt"/>
                <a:cs typeface="+mn-lt"/>
              </a:rPr>
              <a:t>Žaba</a:t>
            </a:r>
            <a:r>
              <a:rPr lang="en-US">
                <a:ea typeface="+mn-lt"/>
                <a:cs typeface="+mn-lt"/>
              </a:rPr>
              <a:t>" Mountain, 507 meters high</a:t>
            </a:r>
            <a:endParaRPr lang="en-US"/>
          </a:p>
          <a:p>
            <a:pPr>
              <a:buClr>
                <a:srgbClr val="262626"/>
              </a:buClr>
            </a:pPr>
            <a:r>
              <a:rPr lang="en-US">
                <a:ea typeface="+mn-lt"/>
                <a:cs typeface="+mn-lt"/>
              </a:rPr>
              <a:t>The ascent trail starts from the small village of </a:t>
            </a:r>
            <a:r>
              <a:rPr lang="en-US" err="1">
                <a:ea typeface="+mn-lt"/>
                <a:cs typeface="+mn-lt"/>
              </a:rPr>
              <a:t>Mlinište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262626"/>
              </a:buClr>
              <a:buFont typeface="Arial" pitchFamily="18" charset="0"/>
              <a:buChar char="•"/>
            </a:pPr>
            <a:r>
              <a:rPr lang="en-US">
                <a:ea typeface="+mn-lt"/>
                <a:cs typeface="+mn-lt"/>
              </a:rPr>
              <a:t> Along the trail are small stone crosses and figures</a:t>
            </a:r>
          </a:p>
          <a:p>
            <a:pPr>
              <a:buClr>
                <a:srgbClr val="262626"/>
              </a:buClr>
              <a:buFont typeface="Arial" pitchFamily="18" charset="0"/>
              <a:buChar char="•"/>
            </a:pPr>
            <a:r>
              <a:rPr lang="en-US">
                <a:ea typeface="+mn-lt"/>
                <a:cs typeface="+mn-lt"/>
              </a:rPr>
              <a:t>At the top is a 7-meter-high cross erected by high school students in 1995</a:t>
            </a:r>
          </a:p>
          <a:p>
            <a:pPr>
              <a:buClr>
                <a:srgbClr val="262626"/>
              </a:buClr>
              <a:buFont typeface="Arial" pitchFamily="18" charset="0"/>
              <a:buChar char="•"/>
            </a:pPr>
            <a:r>
              <a:rPr lang="en-US">
                <a:ea typeface="+mn-lt"/>
                <a:cs typeface="+mn-lt"/>
              </a:rPr>
              <a:t>Herds of horses can be found at the foot of the peak, which could soon become a sensation for tourists</a:t>
            </a:r>
          </a:p>
          <a:p>
            <a:pPr>
              <a:buClr>
                <a:srgbClr val="262626"/>
              </a:buClr>
              <a:buFont typeface="Arial" pitchFamily="18" charset="0"/>
              <a:buChar char="•"/>
            </a:pPr>
            <a:r>
              <a:rPr lang="en-US">
                <a:ea typeface="+mn-lt"/>
                <a:cs typeface="+mn-lt"/>
              </a:rPr>
              <a:t>Mary's wreath is named after the double row of stone cliffs that surround the top like a wreath</a:t>
            </a:r>
          </a:p>
          <a:p>
            <a:pPr>
              <a:buClr>
                <a:srgbClr val="262626"/>
              </a:buClr>
              <a:buFont typeface="Arial" pitchFamily="18" charset="0"/>
              <a:buChar char="•"/>
            </a:pPr>
            <a:r>
              <a:rPr lang="en-US">
                <a:ea typeface="+mn-lt"/>
                <a:cs typeface="+mn-lt"/>
              </a:rPr>
              <a:t>It has an unforgettable view of the Neretva valley and cultivated fields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EC5B0-EC61-4ACC-87F2-4589C277ED79}"/>
              </a:ext>
            </a:extLst>
          </p:cNvPr>
          <p:cNvSpPr txBox="1"/>
          <p:nvPr/>
        </p:nvSpPr>
        <p:spPr>
          <a:xfrm>
            <a:off x="9772748" y="6657945"/>
            <a:ext cx="241925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826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BBBDC-ADF6-48A6-ADC0-510A7F66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366" y="973274"/>
            <a:ext cx="10058400" cy="137160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THE LEGEND OF MARY'S WREATH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DC07E-BAE6-4027-BA8F-C73B6094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62554"/>
            <a:ext cx="10058400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Once upon a time there lived a girl named Mara</a:t>
            </a:r>
            <a:endParaRPr lang="en-US"/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Every day she wove wreaths of daisies and spent time tending flocks of sheep</a:t>
            </a:r>
            <a:endParaRPr lang="en-US"/>
          </a:p>
          <a:p>
            <a:pPr marL="0" indent="0">
              <a:buClr>
                <a:srgbClr val="262626"/>
              </a:buClr>
              <a:buNone/>
            </a:pPr>
            <a:r>
              <a:rPr lang="en-US">
                <a:ea typeface="+mn-lt"/>
                <a:cs typeface="+mn-lt"/>
              </a:rPr>
              <a:t>One day while the Ottomans were attacking this place they tried to rape her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>
                <a:ea typeface="+mn-lt"/>
                <a:cs typeface="+mn-lt"/>
              </a:rPr>
              <a:t>To prevent them from doing so, in a hopeless situation, the girl jumped from the top of the hill and killed herself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>
                <a:ea typeface="+mn-lt"/>
                <a:cs typeface="+mn-lt"/>
              </a:rPr>
              <a:t>That is why the hill is called Mary</a:t>
            </a:r>
            <a:r>
              <a:rPr lang="en-US">
                <a:latin typeface="Gill Sans MT" panose="02020404030301010803"/>
                <a:ea typeface="+mn-lt"/>
                <a:cs typeface="+mn-lt"/>
              </a:rPr>
              <a:t>'s wreath</a:t>
            </a:r>
            <a:r>
              <a:rPr lang="en-US">
                <a:ea typeface="+mn-lt"/>
                <a:cs typeface="+mn-lt"/>
              </a:rPr>
              <a:t> according to folk legend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>
                <a:ea typeface="+mn-lt"/>
                <a:cs typeface="+mn-lt"/>
              </a:rPr>
              <a:t>And according to the rest of the story, the Ottomans killed everyone who remained in the area</a:t>
            </a:r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856173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grass, mountain, mammal, bovine&#10;&#10;Description automatically generated">
            <a:extLst>
              <a:ext uri="{FF2B5EF4-FFF2-40B4-BE49-F238E27FC236}">
                <a16:creationId xmlns:a16="http://schemas.microsoft.com/office/drawing/2014/main" id="{D951F206-4780-4A96-9B9F-CCAB137A5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0718D87-3033-4390-BB86-DDF926EAB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52EB9-6CC1-49A6-9836-F4D0C4F4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>
                <a:latin typeface="Gill Sans MT"/>
              </a:rPr>
              <a:t>LAKE KUTI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9A127-9A14-4FEB-82D2-2B3B43D9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" dirty="0">
                <a:latin typeface="Gill Sans MT"/>
              </a:rPr>
              <a:t>Kuti is an alluvial lake and </a:t>
            </a:r>
            <a:r>
              <a:rPr lang="en" dirty="0" err="1">
                <a:latin typeface="Gill Sans MT"/>
              </a:rPr>
              <a:t>cryptodepression</a:t>
            </a:r>
            <a:r>
              <a:rPr lang="en" dirty="0">
                <a:latin typeface="Gill Sans MT"/>
              </a:rPr>
              <a:t> near </a:t>
            </a:r>
            <a:r>
              <a:rPr lang="en" dirty="0" err="1">
                <a:latin typeface="Gill Sans MT"/>
              </a:rPr>
              <a:t>Badžula</a:t>
            </a:r>
            <a:r>
              <a:rPr lang="en" dirty="0">
                <a:latin typeface="Gill Sans MT"/>
              </a:rPr>
              <a:t> and 6 km from </a:t>
            </a:r>
            <a:r>
              <a:rPr lang="en" dirty="0" err="1">
                <a:latin typeface="Gill Sans MT"/>
              </a:rPr>
              <a:t>Opuzen</a:t>
            </a:r>
            <a:endParaRPr lang="en-US" err="1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 It is fed by water from several springs on the east coast</a:t>
            </a:r>
            <a:endParaRPr lang="en-US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 It is not isolated from major watercourses</a:t>
            </a:r>
            <a:endParaRPr lang="en-US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 It is connected to the Neretva by the rivers </a:t>
            </a:r>
            <a:r>
              <a:rPr lang="en" dirty="0" err="1">
                <a:latin typeface="Gill Sans MT"/>
              </a:rPr>
              <a:t>Crna</a:t>
            </a:r>
            <a:r>
              <a:rPr lang="en" dirty="0">
                <a:latin typeface="Gill Sans MT"/>
              </a:rPr>
              <a:t> </a:t>
            </a:r>
            <a:r>
              <a:rPr lang="en" dirty="0" err="1">
                <a:latin typeface="Gill Sans MT"/>
              </a:rPr>
              <a:t>rijeka</a:t>
            </a:r>
            <a:r>
              <a:rPr lang="en" dirty="0">
                <a:latin typeface="Gill Sans MT"/>
              </a:rPr>
              <a:t> and </a:t>
            </a:r>
            <a:r>
              <a:rPr lang="en" dirty="0" err="1">
                <a:latin typeface="Gill Sans MT"/>
              </a:rPr>
              <a:t>Mislina</a:t>
            </a:r>
            <a:endParaRPr lang="en-US" err="1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In summer, the water level is low and on that occasion an islet appears in the middle of the lake</a:t>
            </a:r>
            <a:endParaRPr lang="en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Decree of the Government of the Republic of Croatia of 20 August 2020. Kuti declared a protected area as a special ornithological reserve</a:t>
            </a:r>
            <a:endParaRPr lang="en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The reserve includes Lake Kuti and wetland habitats along the lake</a:t>
            </a:r>
            <a:endParaRPr lang="en">
              <a:latin typeface="Gill Sans MT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en" dirty="0">
                <a:latin typeface="Gill Sans MT"/>
              </a:rPr>
              <a:t> Diverse wetland habitats have been developed in the area of ​​the reserve, and this area is especially important   for the preservation of the nesting population of wetland birds and the population of birds migrating along the   Adriatic migration route</a:t>
            </a:r>
            <a:endParaRPr lang="en">
              <a:latin typeface="Gill Sans M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8A0CB-E886-4A0C-B21B-32597C6ADDDA}"/>
              </a:ext>
            </a:extLst>
          </p:cNvPr>
          <p:cNvSpPr txBox="1"/>
          <p:nvPr/>
        </p:nvSpPr>
        <p:spPr>
          <a:xfrm>
            <a:off x="9772748" y="6657945"/>
            <a:ext cx="241925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381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JEZERO KUTI U carstvu šaša, lopoča i kormorana ...">
            <a:extLst>
              <a:ext uri="{FF2B5EF4-FFF2-40B4-BE49-F238E27FC236}">
                <a16:creationId xmlns:a16="http://schemas.microsoft.com/office/drawing/2014/main" id="{4B652A2E-CBD7-4352-B43F-004C1EDE6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15F24-443B-4DCA-8427-B880FFA6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THE LEGEND OF THE LAKE KUTI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7FE59-EA62-430A-A6B9-5C6A00F1C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 dirty="0">
                <a:latin typeface="Gill Sans MT"/>
              </a:rPr>
              <a:t>Once upon a time there was a big city,</a:t>
            </a:r>
            <a:r>
              <a:rPr lang="en" dirty="0">
                <a:ea typeface="+mn-lt"/>
                <a:cs typeface="+mn-lt"/>
              </a:rPr>
              <a:t> at the place where the lake is now</a:t>
            </a:r>
            <a:r>
              <a:rPr lang="en" dirty="0">
                <a:latin typeface="Gill Sans MT"/>
              </a:rPr>
              <a:t>.</a:t>
            </a:r>
            <a:endParaRPr lang="en-US" dirty="0">
              <a:latin typeface="Gill Sans MT"/>
            </a:endParaRPr>
          </a:p>
          <a:p>
            <a:pPr marL="0" indent="0">
              <a:buNone/>
            </a:pPr>
            <a:r>
              <a:rPr lang="en" dirty="0">
                <a:latin typeface="Gill Sans MT"/>
              </a:rPr>
              <a:t>Many people lived there until one day.</a:t>
            </a:r>
            <a:endParaRPr lang="en-US">
              <a:latin typeface="Gill Sans MT"/>
            </a:endParaRPr>
          </a:p>
          <a:p>
            <a:pPr marL="0" indent="0">
              <a:buNone/>
            </a:pPr>
            <a:r>
              <a:rPr lang="en" dirty="0">
                <a:latin typeface="Gill Sans MT"/>
              </a:rPr>
              <a:t>According to the story, a poor man came to the city begging for food, but no one wanted to give him anything, so they expelled him from the city. </a:t>
            </a:r>
            <a:endParaRPr lang="en-US">
              <a:latin typeface="Gill Sans MT"/>
            </a:endParaRPr>
          </a:p>
          <a:p>
            <a:pPr marL="0" indent="0">
              <a:buNone/>
            </a:pPr>
            <a:r>
              <a:rPr lang="en" dirty="0">
                <a:latin typeface="Gill Sans MT"/>
              </a:rPr>
              <a:t>Soon after, the city was hit by a great flood, so the whole population died, and so the lake was created. </a:t>
            </a:r>
            <a:endParaRPr lang="en-US">
              <a:latin typeface="Gill Sans MT" panose="02020404030301010803"/>
            </a:endParaRPr>
          </a:p>
          <a:p>
            <a:pPr marL="0" indent="0">
              <a:buNone/>
            </a:pPr>
            <a:r>
              <a:rPr lang="en" dirty="0">
                <a:latin typeface="Gill Sans MT"/>
              </a:rPr>
              <a:t>According to the story, it is believed that this man was a saint who had the power to do such a thing to a greedy city.</a:t>
            </a:r>
          </a:p>
          <a:p>
            <a:pPr marL="0" indent="0">
              <a:buNone/>
            </a:pPr>
            <a:r>
              <a:rPr lang="en" dirty="0">
                <a:ea typeface="+mn-lt"/>
                <a:cs typeface="+mn-lt"/>
              </a:rPr>
              <a:t>One of the stories believes that it was the long-submerged Troy, because King Agamemnon and Odysseus set out on a journey from Ithaca in the Ionian Sea across the Adriatic Sea, and the lake has access to the Adriatic Sea</a:t>
            </a:r>
          </a:p>
          <a:p>
            <a:pPr marL="0" indent="0">
              <a:buNone/>
            </a:pPr>
            <a:r>
              <a:rPr lang="en" dirty="0">
                <a:ea typeface="+mn-lt"/>
                <a:cs typeface="+mn-lt"/>
              </a:rPr>
              <a:t>When the weather is clear, you can see the remains of ruins by sailing on the lake</a:t>
            </a:r>
          </a:p>
          <a:p>
            <a:pPr marL="0" indent="0">
              <a:buNone/>
            </a:pPr>
            <a:endParaRPr lang="en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730987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_2SEEDS">
      <a:dk1>
        <a:srgbClr val="000000"/>
      </a:dk1>
      <a:lt1>
        <a:srgbClr val="FFFFFF"/>
      </a:lt1>
      <a:dk2>
        <a:srgbClr val="413424"/>
      </a:dk2>
      <a:lt2>
        <a:srgbClr val="E8E6E2"/>
      </a:lt2>
      <a:accent1>
        <a:srgbClr val="7496C4"/>
      </a:accent1>
      <a:accent2>
        <a:srgbClr val="6EADB9"/>
      </a:accent2>
      <a:accent3>
        <a:srgbClr val="8E8DCF"/>
      </a:accent3>
      <a:accent4>
        <a:srgbClr val="C48074"/>
      </a:accent4>
      <a:accent5>
        <a:srgbClr val="C19C6C"/>
      </a:accent5>
      <a:accent6>
        <a:srgbClr val="A6A562"/>
      </a:accent6>
      <a:hlink>
        <a:srgbClr val="987F5C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921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Gill Sans MT</vt:lpstr>
      <vt:lpstr>SavonVTI</vt:lpstr>
      <vt:lpstr>LOCAL MYTHS AND LEGENDS CROATIA</vt:lpstr>
      <vt:lpstr>THE NORINSKA TOWER </vt:lpstr>
      <vt:lpstr>THE LEGEND OF THE NORIN KING </vt:lpstr>
      <vt:lpstr>PowerPoint Presentation</vt:lpstr>
      <vt:lpstr>MARY'S WREATH (Marin vijenac)</vt:lpstr>
      <vt:lpstr>THE LEGEND OF MARY'S WREATH </vt:lpstr>
      <vt:lpstr>PowerPoint Presentation</vt:lpstr>
      <vt:lpstr>LAKE KUTI</vt:lpstr>
      <vt:lpstr>THE LEGEND OF THE LAKE KUTI</vt:lpstr>
      <vt:lpstr>PowerPoint Presentation</vt:lpstr>
      <vt:lpstr>THE END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Ana Dragović</cp:lastModifiedBy>
  <cp:revision>270</cp:revision>
  <dcterms:created xsi:type="dcterms:W3CDTF">2022-02-21T16:49:06Z</dcterms:created>
  <dcterms:modified xsi:type="dcterms:W3CDTF">2022-07-13T17:59:09Z</dcterms:modified>
</cp:coreProperties>
</file>