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26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7987" y="4535427"/>
            <a:ext cx="7572374" cy="46958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30763" y="1142950"/>
            <a:ext cx="9026472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7266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3438" y="860475"/>
            <a:ext cx="12921123" cy="2028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7.jpg" /><Relationship Id="rId4" Type="http://schemas.openxmlformats.org/officeDocument/2006/relationships/image" Target="../media/image16.jp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6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6601" y="3969585"/>
            <a:ext cx="1121029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-535" dirty="0">
                <a:solidFill>
                  <a:srgbClr val="FFFFFF"/>
                </a:solidFill>
                <a:latin typeface="Cambria"/>
                <a:cs typeface="Cambria"/>
              </a:rPr>
              <a:t>Les</a:t>
            </a:r>
            <a:r>
              <a:rPr sz="8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800" spc="-545" dirty="0">
                <a:solidFill>
                  <a:srgbClr val="FFFFFF"/>
                </a:solidFill>
                <a:latin typeface="Cambria"/>
                <a:cs typeface="Cambria"/>
              </a:rPr>
              <a:t>mythes</a:t>
            </a:r>
            <a:r>
              <a:rPr sz="8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800" spc="-365" dirty="0">
                <a:solidFill>
                  <a:srgbClr val="FFFFFF"/>
                </a:solidFill>
                <a:latin typeface="Cambria"/>
                <a:cs typeface="Cambria"/>
              </a:rPr>
              <a:t>et</a:t>
            </a:r>
            <a:r>
              <a:rPr sz="88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800" spc="-560" dirty="0">
                <a:solidFill>
                  <a:srgbClr val="FFFFFF"/>
                </a:solidFill>
                <a:latin typeface="Cambria"/>
                <a:cs typeface="Cambria"/>
              </a:rPr>
              <a:t>les</a:t>
            </a:r>
            <a:r>
              <a:rPr sz="8800" spc="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8800" spc="-545" dirty="0">
                <a:solidFill>
                  <a:srgbClr val="FFFFFF"/>
                </a:solidFill>
                <a:latin typeface="Cambria"/>
                <a:cs typeface="Cambria"/>
              </a:rPr>
              <a:t>légendes</a:t>
            </a:r>
            <a:endParaRPr sz="88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3918" y="5996344"/>
            <a:ext cx="15878810" cy="0"/>
          </a:xfrm>
          <a:custGeom>
            <a:avLst/>
            <a:gdLst/>
            <a:ahLst/>
            <a:cxnLst/>
            <a:rect l="l" t="t" r="r" b="b"/>
            <a:pathLst>
              <a:path w="15878810">
                <a:moveTo>
                  <a:pt x="0" y="0"/>
                </a:moveTo>
                <a:lnTo>
                  <a:pt x="15878207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83918" y="3640795"/>
            <a:ext cx="15878810" cy="0"/>
          </a:xfrm>
          <a:custGeom>
            <a:avLst/>
            <a:gdLst/>
            <a:ahLst/>
            <a:cxnLst/>
            <a:rect l="l" t="t" r="r" b="b"/>
            <a:pathLst>
              <a:path w="15878810">
                <a:moveTo>
                  <a:pt x="0" y="0"/>
                </a:moveTo>
                <a:lnTo>
                  <a:pt x="15878207" y="0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92650" y="4085623"/>
            <a:ext cx="5427980" cy="5175885"/>
            <a:chOff x="10992650" y="4085623"/>
            <a:chExt cx="5427980" cy="5175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1522" y="4085623"/>
              <a:ext cx="4838699" cy="48386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2650" y="7108310"/>
              <a:ext cx="2047874" cy="2152649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381267" y="4559819"/>
            <a:ext cx="5408930" cy="4697095"/>
            <a:chOff x="2381267" y="4559819"/>
            <a:chExt cx="5408930" cy="46970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3963" y="4559819"/>
              <a:ext cx="3895724" cy="3895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1267" y="7046660"/>
              <a:ext cx="2352674" cy="22097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7300"/>
              </a:lnSpc>
              <a:spcBef>
                <a:spcPts val="95"/>
              </a:spcBef>
            </a:pPr>
            <a:r>
              <a:rPr spc="285" dirty="0"/>
              <a:t>forbidden</a:t>
            </a:r>
            <a:r>
              <a:rPr spc="-30" dirty="0"/>
              <a:t> </a:t>
            </a:r>
            <a:r>
              <a:rPr spc="355" dirty="0"/>
              <a:t>to</a:t>
            </a:r>
            <a:r>
              <a:rPr spc="-25" dirty="0"/>
              <a:t> </a:t>
            </a:r>
            <a:r>
              <a:rPr spc="160" dirty="0"/>
              <a:t>eat</a:t>
            </a:r>
            <a:r>
              <a:rPr spc="-30" dirty="0"/>
              <a:t> </a:t>
            </a:r>
            <a:r>
              <a:rPr spc="280" dirty="0"/>
              <a:t>rabbit</a:t>
            </a:r>
            <a:r>
              <a:rPr spc="-25" dirty="0"/>
              <a:t> </a:t>
            </a:r>
            <a:r>
              <a:rPr spc="204" dirty="0"/>
              <a:t>pâté</a:t>
            </a:r>
            <a:r>
              <a:rPr spc="-30" dirty="0"/>
              <a:t> </a:t>
            </a:r>
            <a:r>
              <a:rPr spc="310" dirty="0"/>
              <a:t>on</a:t>
            </a:r>
            <a:r>
              <a:rPr spc="-25" dirty="0"/>
              <a:t> </a:t>
            </a:r>
            <a:r>
              <a:rPr spc="280" dirty="0"/>
              <a:t>board</a:t>
            </a:r>
            <a:r>
              <a:rPr spc="-30" dirty="0"/>
              <a:t> </a:t>
            </a:r>
            <a:r>
              <a:rPr spc="-60" dirty="0"/>
              <a:t>; </a:t>
            </a:r>
            <a:r>
              <a:rPr spc="-1470" dirty="0"/>
              <a:t> </a:t>
            </a:r>
            <a:r>
              <a:rPr spc="-15" dirty="0"/>
              <a:t>We</a:t>
            </a:r>
            <a:r>
              <a:rPr spc="-30" dirty="0"/>
              <a:t> </a:t>
            </a:r>
            <a:r>
              <a:rPr spc="160" dirty="0"/>
              <a:t>eat</a:t>
            </a:r>
            <a:r>
              <a:rPr spc="-30" dirty="0"/>
              <a:t> </a:t>
            </a:r>
            <a:r>
              <a:rPr spc="270" dirty="0"/>
              <a:t>the</a:t>
            </a:r>
            <a:r>
              <a:rPr spc="-30" dirty="0"/>
              <a:t> </a:t>
            </a:r>
            <a:r>
              <a:rPr spc="120" dirty="0"/>
              <a:t>sailor's</a:t>
            </a:r>
            <a:r>
              <a:rPr spc="-25" dirty="0"/>
              <a:t> </a:t>
            </a:r>
            <a:r>
              <a:rPr spc="125" dirty="0"/>
              <a:t>pâté,</a:t>
            </a:r>
            <a:r>
              <a:rPr spc="-30" dirty="0"/>
              <a:t> </a:t>
            </a:r>
            <a:r>
              <a:rPr spc="270" dirty="0"/>
              <a:t>the</a:t>
            </a:r>
            <a:r>
              <a:rPr spc="-30" dirty="0"/>
              <a:t> </a:t>
            </a:r>
            <a:r>
              <a:rPr spc="200" dirty="0"/>
              <a:t>Henaff</a:t>
            </a:r>
            <a:r>
              <a:rPr spc="-30" dirty="0"/>
              <a:t> </a:t>
            </a:r>
            <a:r>
              <a:rPr spc="-55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/>
              <a:t>The</a:t>
            </a:r>
            <a:r>
              <a:rPr spc="-55" dirty="0"/>
              <a:t> </a:t>
            </a:r>
            <a:r>
              <a:rPr spc="145" dirty="0"/>
              <a:t>beast</a:t>
            </a:r>
            <a:r>
              <a:rPr spc="-55" dirty="0"/>
              <a:t> </a:t>
            </a:r>
            <a:r>
              <a:rPr spc="345" dirty="0"/>
              <a:t>with</a:t>
            </a:r>
            <a:r>
              <a:rPr spc="-50" dirty="0"/>
              <a:t> </a:t>
            </a:r>
            <a:r>
              <a:rPr spc="155" dirty="0"/>
              <a:t>big</a:t>
            </a:r>
            <a:r>
              <a:rPr spc="-55" dirty="0"/>
              <a:t> </a:t>
            </a:r>
            <a:r>
              <a:rPr spc="85" dirty="0"/>
              <a:t>ears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40243" y="2968820"/>
            <a:ext cx="461708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u="heavy" spc="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But</a:t>
            </a:r>
            <a:r>
              <a:rPr sz="5200" b="1" u="heavy" spc="-1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5200" b="1" u="heavy" spc="-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who</a:t>
            </a:r>
            <a:r>
              <a:rPr sz="5200" b="1" u="heavy" spc="-1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5200" b="1" u="heavy" spc="-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is</a:t>
            </a:r>
            <a:r>
              <a:rPr sz="5200" b="1" u="heavy" spc="-1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5200" b="1" u="heavy" spc="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it</a:t>
            </a:r>
            <a:r>
              <a:rPr sz="5200" b="1" u="heavy" spc="-1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5200" b="1" u="heavy" spc="-4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?</a:t>
            </a:r>
            <a:endParaRPr sz="5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1633" y="3515214"/>
            <a:ext cx="5514974" cy="55149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2780422"/>
            <a:ext cx="5972174" cy="59721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19397" y="992386"/>
            <a:ext cx="7449820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200" spc="210" dirty="0"/>
              <a:t>It's</a:t>
            </a:r>
            <a:r>
              <a:rPr sz="10200" spc="-85" dirty="0"/>
              <a:t> </a:t>
            </a:r>
            <a:r>
              <a:rPr sz="10200" dirty="0"/>
              <a:t>a</a:t>
            </a:r>
            <a:r>
              <a:rPr sz="10200" spc="-85" dirty="0"/>
              <a:t> </a:t>
            </a:r>
            <a:r>
              <a:rPr sz="10200" spc="484" dirty="0"/>
              <a:t>rabbit</a:t>
            </a:r>
            <a:r>
              <a:rPr sz="10200" spc="-80" dirty="0"/>
              <a:t> </a:t>
            </a:r>
            <a:r>
              <a:rPr sz="10200" spc="-110" dirty="0"/>
              <a:t>!</a:t>
            </a:r>
            <a:endParaRPr sz="10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4145" y="3336047"/>
            <a:ext cx="10939780" cy="3338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7595" marR="5080" indent="-2335530">
              <a:lnSpc>
                <a:spcPct val="116900"/>
              </a:lnSpc>
              <a:spcBef>
                <a:spcPts val="95"/>
              </a:spcBef>
            </a:pPr>
            <a:r>
              <a:rPr sz="9300" b="1" spc="200" dirty="0">
                <a:latin typeface="Tahoma"/>
                <a:cs typeface="Tahoma"/>
              </a:rPr>
              <a:t>But</a:t>
            </a:r>
            <a:r>
              <a:rPr sz="9300" b="1" spc="-325" dirty="0">
                <a:latin typeface="Tahoma"/>
                <a:cs typeface="Tahoma"/>
              </a:rPr>
              <a:t> </a:t>
            </a:r>
            <a:r>
              <a:rPr sz="9300" b="1" spc="275" dirty="0">
                <a:latin typeface="Tahoma"/>
                <a:cs typeface="Tahoma"/>
              </a:rPr>
              <a:t>for</a:t>
            </a:r>
            <a:r>
              <a:rPr sz="9300" b="1" spc="-325" dirty="0">
                <a:latin typeface="Tahoma"/>
                <a:cs typeface="Tahoma"/>
              </a:rPr>
              <a:t> </a:t>
            </a:r>
            <a:r>
              <a:rPr sz="9300" b="1" spc="285" dirty="0">
                <a:latin typeface="Tahoma"/>
                <a:cs typeface="Tahoma"/>
              </a:rPr>
              <a:t>whom</a:t>
            </a:r>
            <a:r>
              <a:rPr sz="9300" b="1" spc="-320" dirty="0">
                <a:latin typeface="Tahoma"/>
                <a:cs typeface="Tahoma"/>
              </a:rPr>
              <a:t> </a:t>
            </a:r>
            <a:r>
              <a:rPr sz="9300" b="1" spc="200" dirty="0">
                <a:latin typeface="Tahoma"/>
                <a:cs typeface="Tahoma"/>
              </a:rPr>
              <a:t>is</a:t>
            </a:r>
            <a:r>
              <a:rPr sz="9300" b="1" spc="-325" dirty="0">
                <a:latin typeface="Tahoma"/>
                <a:cs typeface="Tahoma"/>
              </a:rPr>
              <a:t> </a:t>
            </a:r>
            <a:r>
              <a:rPr sz="9300" b="1" spc="320" dirty="0">
                <a:latin typeface="Tahoma"/>
                <a:cs typeface="Tahoma"/>
              </a:rPr>
              <a:t>it </a:t>
            </a:r>
            <a:r>
              <a:rPr sz="9300" b="1" spc="-2710" dirty="0">
                <a:latin typeface="Tahoma"/>
                <a:cs typeface="Tahoma"/>
              </a:rPr>
              <a:t> </a:t>
            </a:r>
            <a:r>
              <a:rPr sz="9300" b="1" spc="235" dirty="0">
                <a:latin typeface="Tahoma"/>
                <a:cs typeface="Tahoma"/>
              </a:rPr>
              <a:t>a</a:t>
            </a:r>
            <a:r>
              <a:rPr sz="9300" b="1" spc="-315" dirty="0">
                <a:latin typeface="Tahoma"/>
                <a:cs typeface="Tahoma"/>
              </a:rPr>
              <a:t> </a:t>
            </a:r>
            <a:r>
              <a:rPr sz="9300" b="1" spc="170" dirty="0">
                <a:latin typeface="Tahoma"/>
                <a:cs typeface="Tahoma"/>
              </a:rPr>
              <a:t>danger</a:t>
            </a:r>
            <a:r>
              <a:rPr sz="9300" b="1" spc="-315" dirty="0">
                <a:latin typeface="Tahoma"/>
                <a:cs typeface="Tahoma"/>
              </a:rPr>
              <a:t> </a:t>
            </a:r>
            <a:r>
              <a:rPr sz="9300" b="1" spc="-565" dirty="0">
                <a:latin typeface="Tahoma"/>
                <a:cs typeface="Tahoma"/>
              </a:rPr>
              <a:t>?</a:t>
            </a:r>
            <a:endParaRPr sz="9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054" y="4933342"/>
            <a:ext cx="3457574" cy="42386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0309" y="3300546"/>
            <a:ext cx="5486400" cy="40671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3635" y="4933342"/>
            <a:ext cx="6505574" cy="41624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10969" y="997107"/>
            <a:ext cx="6266180" cy="15633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0050" spc="210" dirty="0"/>
              <a:t>seafarers</a:t>
            </a:r>
            <a:r>
              <a:rPr sz="10050" spc="-140" dirty="0"/>
              <a:t> </a:t>
            </a:r>
            <a:r>
              <a:rPr sz="10050" spc="-100" dirty="0"/>
              <a:t>!</a:t>
            </a:r>
            <a:endParaRPr sz="100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3280" y="3738961"/>
            <a:ext cx="5457824" cy="5457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8731" y="3673387"/>
            <a:ext cx="4524374" cy="55816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1026" y="1001012"/>
            <a:ext cx="10826115" cy="1012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450" spc="20" dirty="0"/>
              <a:t>The</a:t>
            </a:r>
            <a:r>
              <a:rPr sz="6450" spc="-55" dirty="0"/>
              <a:t> </a:t>
            </a:r>
            <a:r>
              <a:rPr sz="6450" spc="155" dirty="0"/>
              <a:t>beast</a:t>
            </a:r>
            <a:r>
              <a:rPr sz="6450" spc="-50" dirty="0"/>
              <a:t> </a:t>
            </a:r>
            <a:r>
              <a:rPr sz="6450" spc="204" dirty="0"/>
              <a:t>brings</a:t>
            </a:r>
            <a:r>
              <a:rPr sz="6450" spc="-55" dirty="0"/>
              <a:t> </a:t>
            </a:r>
            <a:r>
              <a:rPr sz="6450" spc="315" dirty="0"/>
              <a:t>misfortune</a:t>
            </a:r>
            <a:endParaRPr sz="645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0284" y="5424291"/>
            <a:ext cx="4705349" cy="44005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7649" y="5424291"/>
            <a:ext cx="3886199" cy="45434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16148" y="872485"/>
            <a:ext cx="16256000" cy="427228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R="3399790" algn="ctr">
              <a:lnSpc>
                <a:spcPct val="100000"/>
              </a:lnSpc>
              <a:spcBef>
                <a:spcPts val="1135"/>
              </a:spcBef>
            </a:pPr>
            <a:r>
              <a:rPr sz="5200" spc="45" dirty="0">
                <a:latin typeface="Microsoft Sans Serif"/>
                <a:cs typeface="Microsoft Sans Serif"/>
              </a:rPr>
              <a:t>For</a:t>
            </a:r>
            <a:r>
              <a:rPr sz="5200" spc="-55" dirty="0">
                <a:latin typeface="Microsoft Sans Serif"/>
                <a:cs typeface="Microsoft Sans Serif"/>
              </a:rPr>
              <a:t> </a:t>
            </a:r>
            <a:r>
              <a:rPr sz="5200" spc="240" dirty="0">
                <a:latin typeface="Microsoft Sans Serif"/>
                <a:cs typeface="Microsoft Sans Serif"/>
              </a:rPr>
              <a:t>about</a:t>
            </a:r>
            <a:r>
              <a:rPr sz="5200" spc="-50" dirty="0">
                <a:latin typeface="Microsoft Sans Serif"/>
                <a:cs typeface="Microsoft Sans Serif"/>
              </a:rPr>
              <a:t> </a:t>
            </a:r>
            <a:r>
              <a:rPr sz="5200" spc="75" dirty="0">
                <a:latin typeface="Microsoft Sans Serif"/>
                <a:cs typeface="Microsoft Sans Serif"/>
              </a:rPr>
              <a:t>1000</a:t>
            </a:r>
            <a:r>
              <a:rPr sz="5200" spc="-55" dirty="0">
                <a:latin typeface="Microsoft Sans Serif"/>
                <a:cs typeface="Microsoft Sans Serif"/>
              </a:rPr>
              <a:t> </a:t>
            </a:r>
            <a:r>
              <a:rPr sz="5200" spc="20" dirty="0">
                <a:latin typeface="Microsoft Sans Serif"/>
                <a:cs typeface="Microsoft Sans Serif"/>
              </a:rPr>
              <a:t>years,</a:t>
            </a:r>
            <a:endParaRPr sz="5200">
              <a:latin typeface="Microsoft Sans Serif"/>
              <a:cs typeface="Microsoft Sans Serif"/>
            </a:endParaRPr>
          </a:p>
          <a:p>
            <a:pPr marR="3399790" algn="ctr">
              <a:lnSpc>
                <a:spcPct val="100000"/>
              </a:lnSpc>
              <a:spcBef>
                <a:spcPts val="1035"/>
              </a:spcBef>
            </a:pPr>
            <a:r>
              <a:rPr sz="5200" spc="229" dirty="0">
                <a:latin typeface="Microsoft Sans Serif"/>
                <a:cs typeface="Microsoft Sans Serif"/>
              </a:rPr>
              <a:t>wooden</a:t>
            </a:r>
            <a:r>
              <a:rPr sz="5200" spc="-50" dirty="0">
                <a:latin typeface="Microsoft Sans Serif"/>
                <a:cs typeface="Microsoft Sans Serif"/>
              </a:rPr>
              <a:t> </a:t>
            </a:r>
            <a:r>
              <a:rPr sz="5200" spc="160" dirty="0">
                <a:latin typeface="Microsoft Sans Serif"/>
                <a:cs typeface="Microsoft Sans Serif"/>
              </a:rPr>
              <a:t>boats</a:t>
            </a:r>
            <a:r>
              <a:rPr sz="5200" spc="-45" dirty="0">
                <a:latin typeface="Microsoft Sans Serif"/>
                <a:cs typeface="Microsoft Sans Serif"/>
              </a:rPr>
              <a:t> </a:t>
            </a:r>
            <a:r>
              <a:rPr sz="5200" spc="275" dirty="0">
                <a:latin typeface="Microsoft Sans Serif"/>
                <a:cs typeface="Microsoft Sans Serif"/>
              </a:rPr>
              <a:t>with</a:t>
            </a:r>
            <a:r>
              <a:rPr sz="5200" spc="-45" dirty="0">
                <a:latin typeface="Microsoft Sans Serif"/>
                <a:cs typeface="Microsoft Sans Serif"/>
              </a:rPr>
              <a:t> </a:t>
            </a:r>
            <a:r>
              <a:rPr sz="5200" spc="70" dirty="0">
                <a:latin typeface="Microsoft Sans Serif"/>
                <a:cs typeface="Microsoft Sans Serif"/>
              </a:rPr>
              <a:t>live</a:t>
            </a:r>
            <a:r>
              <a:rPr sz="5200" spc="-45" dirty="0">
                <a:latin typeface="Microsoft Sans Serif"/>
                <a:cs typeface="Microsoft Sans Serif"/>
              </a:rPr>
              <a:t> </a:t>
            </a:r>
            <a:r>
              <a:rPr sz="5200" spc="130" dirty="0">
                <a:latin typeface="Microsoft Sans Serif"/>
                <a:cs typeface="Microsoft Sans Serif"/>
              </a:rPr>
              <a:t>animals</a:t>
            </a:r>
            <a:r>
              <a:rPr sz="5200" spc="-45" dirty="0">
                <a:latin typeface="Microsoft Sans Serif"/>
                <a:cs typeface="Microsoft Sans Serif"/>
              </a:rPr>
              <a:t> </a:t>
            </a:r>
            <a:r>
              <a:rPr sz="5200" spc="270" dirty="0">
                <a:latin typeface="Microsoft Sans Serif"/>
                <a:cs typeface="Microsoft Sans Serif"/>
              </a:rPr>
              <a:t>on</a:t>
            </a:r>
            <a:r>
              <a:rPr sz="5200" spc="-50" dirty="0">
                <a:latin typeface="Microsoft Sans Serif"/>
                <a:cs typeface="Microsoft Sans Serif"/>
              </a:rPr>
              <a:t> </a:t>
            </a:r>
            <a:r>
              <a:rPr sz="5200" spc="190" dirty="0">
                <a:latin typeface="Microsoft Sans Serif"/>
                <a:cs typeface="Microsoft Sans Serif"/>
              </a:rPr>
              <a:t>board.</a:t>
            </a:r>
            <a:endParaRPr sz="5200">
              <a:latin typeface="Microsoft Sans Serif"/>
              <a:cs typeface="Microsoft Sans Serif"/>
            </a:endParaRPr>
          </a:p>
          <a:p>
            <a:pPr marL="1132840" algn="ctr">
              <a:lnSpc>
                <a:spcPct val="100000"/>
              </a:lnSpc>
              <a:spcBef>
                <a:spcPts val="5375"/>
              </a:spcBef>
            </a:pPr>
            <a:r>
              <a:rPr sz="5200" spc="60" dirty="0">
                <a:latin typeface="Microsoft Sans Serif"/>
                <a:cs typeface="Microsoft Sans Serif"/>
              </a:rPr>
              <a:t>Rabbits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210" dirty="0">
                <a:latin typeface="Microsoft Sans Serif"/>
                <a:cs typeface="Microsoft Sans Serif"/>
              </a:rPr>
              <a:t>in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235" dirty="0">
                <a:latin typeface="Microsoft Sans Serif"/>
                <a:cs typeface="Microsoft Sans Serif"/>
              </a:rPr>
              <a:t>the</a:t>
            </a:r>
            <a:r>
              <a:rPr sz="5200" spc="-35" dirty="0">
                <a:latin typeface="Microsoft Sans Serif"/>
                <a:cs typeface="Microsoft Sans Serif"/>
              </a:rPr>
              <a:t> </a:t>
            </a:r>
            <a:r>
              <a:rPr sz="5200" spc="85" dirty="0">
                <a:latin typeface="Microsoft Sans Serif"/>
                <a:cs typeface="Microsoft Sans Serif"/>
              </a:rPr>
              <a:t>laying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280" dirty="0">
                <a:latin typeface="Microsoft Sans Serif"/>
                <a:cs typeface="Microsoft Sans Serif"/>
              </a:rPr>
              <a:t>of</a:t>
            </a:r>
            <a:r>
              <a:rPr sz="5200" spc="-35" dirty="0">
                <a:latin typeface="Microsoft Sans Serif"/>
                <a:cs typeface="Microsoft Sans Serif"/>
              </a:rPr>
              <a:t> </a:t>
            </a:r>
            <a:r>
              <a:rPr sz="5200" spc="235" dirty="0">
                <a:latin typeface="Microsoft Sans Serif"/>
                <a:cs typeface="Microsoft Sans Serif"/>
              </a:rPr>
              <a:t>the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165" dirty="0">
                <a:latin typeface="Microsoft Sans Serif"/>
                <a:cs typeface="Microsoft Sans Serif"/>
              </a:rPr>
              <a:t>holds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130" dirty="0">
                <a:latin typeface="Microsoft Sans Serif"/>
                <a:cs typeface="Microsoft Sans Serif"/>
              </a:rPr>
              <a:t>gnaw</a:t>
            </a:r>
            <a:r>
              <a:rPr sz="5200" spc="-35" dirty="0">
                <a:latin typeface="Microsoft Sans Serif"/>
                <a:cs typeface="Microsoft Sans Serif"/>
              </a:rPr>
              <a:t> </a:t>
            </a:r>
            <a:r>
              <a:rPr sz="5200" spc="235" dirty="0">
                <a:latin typeface="Microsoft Sans Serif"/>
                <a:cs typeface="Microsoft Sans Serif"/>
              </a:rPr>
              <a:t>the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200" dirty="0">
                <a:latin typeface="Microsoft Sans Serif"/>
                <a:cs typeface="Microsoft Sans Serif"/>
              </a:rPr>
              <a:t>wood.</a:t>
            </a:r>
            <a:endParaRPr sz="5200">
              <a:latin typeface="Microsoft Sans Serif"/>
              <a:cs typeface="Microsoft Sans Serif"/>
            </a:endParaRPr>
          </a:p>
          <a:p>
            <a:pPr marL="1132840" algn="ctr">
              <a:lnSpc>
                <a:spcPct val="100000"/>
              </a:lnSpc>
              <a:spcBef>
                <a:spcPts val="1035"/>
              </a:spcBef>
            </a:pPr>
            <a:r>
              <a:rPr sz="5200" spc="5" dirty="0">
                <a:latin typeface="Microsoft Sans Serif"/>
                <a:cs typeface="Microsoft Sans Serif"/>
              </a:rPr>
              <a:t>The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145" dirty="0">
                <a:latin typeface="Microsoft Sans Serif"/>
                <a:cs typeface="Microsoft Sans Serif"/>
              </a:rPr>
              <a:t>ship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5" dirty="0">
                <a:latin typeface="Microsoft Sans Serif"/>
                <a:cs typeface="Microsoft Sans Serif"/>
              </a:rPr>
              <a:t>is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210" dirty="0">
                <a:latin typeface="Microsoft Sans Serif"/>
                <a:cs typeface="Microsoft Sans Serif"/>
              </a:rPr>
              <a:t>in</a:t>
            </a:r>
            <a:r>
              <a:rPr sz="5200" spc="-35" dirty="0">
                <a:latin typeface="Microsoft Sans Serif"/>
                <a:cs typeface="Microsoft Sans Serif"/>
              </a:rPr>
              <a:t> </a:t>
            </a:r>
            <a:r>
              <a:rPr sz="5200" spc="105" dirty="0">
                <a:latin typeface="Microsoft Sans Serif"/>
                <a:cs typeface="Microsoft Sans Serif"/>
              </a:rPr>
              <a:t>danger,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260" dirty="0">
                <a:latin typeface="Microsoft Sans Serif"/>
                <a:cs typeface="Microsoft Sans Serif"/>
              </a:rPr>
              <a:t>it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55" dirty="0">
                <a:latin typeface="Microsoft Sans Serif"/>
                <a:cs typeface="Microsoft Sans Serif"/>
              </a:rPr>
              <a:t>can</a:t>
            </a:r>
            <a:r>
              <a:rPr sz="5200" spc="-40" dirty="0">
                <a:latin typeface="Microsoft Sans Serif"/>
                <a:cs typeface="Microsoft Sans Serif"/>
              </a:rPr>
              <a:t> </a:t>
            </a:r>
            <a:r>
              <a:rPr sz="5200" spc="70" dirty="0">
                <a:latin typeface="Microsoft Sans Serif"/>
                <a:cs typeface="Microsoft Sans Serif"/>
              </a:rPr>
              <a:t>sink.</a:t>
            </a:r>
            <a:endParaRPr sz="5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5635" y="4882765"/>
            <a:ext cx="8420099" cy="47434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0323" y="888413"/>
            <a:ext cx="18027650" cy="35306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R="155575" algn="ctr">
              <a:lnSpc>
                <a:spcPct val="100000"/>
              </a:lnSpc>
              <a:spcBef>
                <a:spcPts val="1060"/>
              </a:spcBef>
            </a:pPr>
            <a:r>
              <a:rPr sz="4950" spc="-290" dirty="0">
                <a:latin typeface="Microsoft Sans Serif"/>
                <a:cs typeface="Microsoft Sans Serif"/>
              </a:rPr>
              <a:t>T</a:t>
            </a:r>
            <a:r>
              <a:rPr sz="4950" spc="280" dirty="0">
                <a:latin typeface="Microsoft Sans Serif"/>
                <a:cs typeface="Microsoft Sans Serif"/>
              </a:rPr>
              <a:t>h</a:t>
            </a:r>
            <a:r>
              <a:rPr sz="4950" spc="25" dirty="0">
                <a:latin typeface="Microsoft Sans Serif"/>
                <a:cs typeface="Microsoft Sans Serif"/>
              </a:rPr>
              <a:t>e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270" dirty="0">
                <a:latin typeface="Microsoft Sans Serif"/>
                <a:cs typeface="Microsoft Sans Serif"/>
              </a:rPr>
              <a:t>w</a:t>
            </a:r>
            <a:r>
              <a:rPr sz="4950" spc="229" dirty="0">
                <a:latin typeface="Microsoft Sans Serif"/>
                <a:cs typeface="Microsoft Sans Serif"/>
              </a:rPr>
              <a:t>o</a:t>
            </a:r>
            <a:r>
              <a:rPr sz="4950" spc="365" dirty="0">
                <a:latin typeface="Microsoft Sans Serif"/>
                <a:cs typeface="Microsoft Sans Serif"/>
              </a:rPr>
              <a:t>r</a:t>
            </a:r>
            <a:r>
              <a:rPr sz="4950" spc="280" dirty="0">
                <a:latin typeface="Microsoft Sans Serif"/>
                <a:cs typeface="Microsoft Sans Serif"/>
              </a:rPr>
              <a:t>d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480" dirty="0">
                <a:latin typeface="Microsoft Sans Serif"/>
                <a:cs typeface="Microsoft Sans Serif"/>
              </a:rPr>
              <a:t>m</a:t>
            </a:r>
            <a:r>
              <a:rPr sz="4950" spc="280" dirty="0">
                <a:latin typeface="Microsoft Sans Serif"/>
                <a:cs typeface="Microsoft Sans Serif"/>
              </a:rPr>
              <a:t>u</a:t>
            </a:r>
            <a:r>
              <a:rPr sz="4950" spc="-120" dirty="0">
                <a:latin typeface="Microsoft Sans Serif"/>
                <a:cs typeface="Microsoft Sans Serif"/>
              </a:rPr>
              <a:t>s</a:t>
            </a:r>
            <a:r>
              <a:rPr sz="4950" spc="370" dirty="0">
                <a:latin typeface="Microsoft Sans Serif"/>
                <a:cs typeface="Microsoft Sans Serif"/>
              </a:rPr>
              <a:t>t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155" dirty="0">
                <a:latin typeface="Microsoft Sans Serif"/>
                <a:cs typeface="Microsoft Sans Serif"/>
              </a:rPr>
              <a:t>N</a:t>
            </a:r>
            <a:r>
              <a:rPr sz="4950" spc="-555" dirty="0">
                <a:latin typeface="Microsoft Sans Serif"/>
                <a:cs typeface="Microsoft Sans Serif"/>
              </a:rPr>
              <a:t>E</a:t>
            </a:r>
            <a:r>
              <a:rPr sz="4950" spc="-360" dirty="0">
                <a:latin typeface="Microsoft Sans Serif"/>
                <a:cs typeface="Microsoft Sans Serif"/>
              </a:rPr>
              <a:t>V</a:t>
            </a:r>
            <a:r>
              <a:rPr sz="4950" spc="-555" dirty="0">
                <a:latin typeface="Microsoft Sans Serif"/>
                <a:cs typeface="Microsoft Sans Serif"/>
              </a:rPr>
              <a:t>E</a:t>
            </a:r>
            <a:r>
              <a:rPr sz="4950" spc="-515" dirty="0">
                <a:latin typeface="Microsoft Sans Serif"/>
                <a:cs typeface="Microsoft Sans Serif"/>
              </a:rPr>
              <a:t>R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275" dirty="0">
                <a:latin typeface="Microsoft Sans Serif"/>
                <a:cs typeface="Microsoft Sans Serif"/>
              </a:rPr>
              <a:t>b</a:t>
            </a:r>
            <a:r>
              <a:rPr sz="4950" spc="25" dirty="0">
                <a:latin typeface="Microsoft Sans Serif"/>
                <a:cs typeface="Microsoft Sans Serif"/>
              </a:rPr>
              <a:t>e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280" dirty="0">
                <a:latin typeface="Microsoft Sans Serif"/>
                <a:cs typeface="Microsoft Sans Serif"/>
              </a:rPr>
              <a:t>u</a:t>
            </a:r>
            <a:r>
              <a:rPr sz="4950" spc="-120" dirty="0">
                <a:latin typeface="Microsoft Sans Serif"/>
                <a:cs typeface="Microsoft Sans Serif"/>
              </a:rPr>
              <a:t>s</a:t>
            </a:r>
            <a:r>
              <a:rPr sz="4950" spc="20" dirty="0">
                <a:latin typeface="Microsoft Sans Serif"/>
                <a:cs typeface="Microsoft Sans Serif"/>
              </a:rPr>
              <a:t>e</a:t>
            </a:r>
            <a:r>
              <a:rPr sz="4950" spc="280" dirty="0">
                <a:latin typeface="Microsoft Sans Serif"/>
                <a:cs typeface="Microsoft Sans Serif"/>
              </a:rPr>
              <a:t>d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229" dirty="0">
                <a:latin typeface="Microsoft Sans Serif"/>
                <a:cs typeface="Microsoft Sans Serif"/>
              </a:rPr>
              <a:t>o</a:t>
            </a:r>
            <a:r>
              <a:rPr sz="4950" spc="285" dirty="0">
                <a:latin typeface="Microsoft Sans Serif"/>
                <a:cs typeface="Microsoft Sans Serif"/>
              </a:rPr>
              <a:t>n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275" dirty="0">
                <a:latin typeface="Microsoft Sans Serif"/>
                <a:cs typeface="Microsoft Sans Serif"/>
              </a:rPr>
              <a:t>b</a:t>
            </a:r>
            <a:r>
              <a:rPr sz="4950" spc="229" dirty="0">
                <a:latin typeface="Microsoft Sans Serif"/>
                <a:cs typeface="Microsoft Sans Serif"/>
              </a:rPr>
              <a:t>o</a:t>
            </a:r>
            <a:r>
              <a:rPr sz="4950" spc="-5" dirty="0">
                <a:latin typeface="Microsoft Sans Serif"/>
                <a:cs typeface="Microsoft Sans Serif"/>
              </a:rPr>
              <a:t>a</a:t>
            </a:r>
            <a:r>
              <a:rPr sz="4950" spc="365" dirty="0">
                <a:latin typeface="Microsoft Sans Serif"/>
                <a:cs typeface="Microsoft Sans Serif"/>
              </a:rPr>
              <a:t>r</a:t>
            </a:r>
            <a:r>
              <a:rPr sz="4950" spc="275" dirty="0">
                <a:latin typeface="Microsoft Sans Serif"/>
                <a:cs typeface="Microsoft Sans Serif"/>
              </a:rPr>
              <a:t>d</a:t>
            </a:r>
            <a:r>
              <a:rPr sz="4950" spc="-60" dirty="0">
                <a:latin typeface="Microsoft Sans Serif"/>
                <a:cs typeface="Microsoft Sans Serif"/>
              </a:rPr>
              <a:t>.</a:t>
            </a:r>
            <a:endParaRPr sz="4950">
              <a:latin typeface="Microsoft Sans Serif"/>
              <a:cs typeface="Microsoft Sans Serif"/>
            </a:endParaRPr>
          </a:p>
          <a:p>
            <a:pPr marL="12065" marR="5080" algn="ctr">
              <a:lnSpc>
                <a:spcPts val="6900"/>
              </a:lnSpc>
              <a:spcBef>
                <a:spcPts val="390"/>
              </a:spcBef>
            </a:pPr>
            <a:r>
              <a:rPr sz="4950" spc="150" dirty="0">
                <a:latin typeface="Microsoft Sans Serif"/>
                <a:cs typeface="Microsoft Sans Serif"/>
              </a:rPr>
              <a:t>If</a:t>
            </a:r>
            <a:r>
              <a:rPr sz="4950" spc="-35" dirty="0">
                <a:latin typeface="Microsoft Sans Serif"/>
                <a:cs typeface="Microsoft Sans Serif"/>
              </a:rPr>
              <a:t> </a:t>
            </a:r>
            <a:r>
              <a:rPr sz="4950" spc="165" dirty="0">
                <a:latin typeface="Microsoft Sans Serif"/>
                <a:cs typeface="Microsoft Sans Serif"/>
              </a:rPr>
              <a:t>someone</a:t>
            </a:r>
            <a:r>
              <a:rPr sz="4950" spc="-35" dirty="0">
                <a:latin typeface="Microsoft Sans Serif"/>
                <a:cs typeface="Microsoft Sans Serif"/>
              </a:rPr>
              <a:t> </a:t>
            </a:r>
            <a:r>
              <a:rPr sz="4950" spc="110" dirty="0">
                <a:latin typeface="Microsoft Sans Serif"/>
                <a:cs typeface="Microsoft Sans Serif"/>
              </a:rPr>
              <a:t>dares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300" dirty="0">
                <a:latin typeface="Microsoft Sans Serif"/>
                <a:cs typeface="Microsoft Sans Serif"/>
              </a:rPr>
              <a:t>to</a:t>
            </a:r>
            <a:r>
              <a:rPr sz="4950" spc="-35" dirty="0">
                <a:latin typeface="Microsoft Sans Serif"/>
                <a:cs typeface="Microsoft Sans Serif"/>
              </a:rPr>
              <a:t> say </a:t>
            </a:r>
            <a:r>
              <a:rPr sz="4950" spc="225" dirty="0">
                <a:latin typeface="Microsoft Sans Serif"/>
                <a:cs typeface="Microsoft Sans Serif"/>
              </a:rPr>
              <a:t>the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290" dirty="0">
                <a:latin typeface="Microsoft Sans Serif"/>
                <a:cs typeface="Microsoft Sans Serif"/>
              </a:rPr>
              <a:t>word</a:t>
            </a:r>
            <a:r>
              <a:rPr sz="4950" spc="-35" dirty="0">
                <a:latin typeface="Microsoft Sans Serif"/>
                <a:cs typeface="Microsoft Sans Serif"/>
              </a:rPr>
              <a:t> </a:t>
            </a:r>
            <a:r>
              <a:rPr sz="4950" spc="260" dirty="0">
                <a:latin typeface="Microsoft Sans Serif"/>
                <a:cs typeface="Microsoft Sans Serif"/>
              </a:rPr>
              <a:t>on</a:t>
            </a:r>
            <a:r>
              <a:rPr sz="4950" spc="-35" dirty="0">
                <a:latin typeface="Microsoft Sans Serif"/>
                <a:cs typeface="Microsoft Sans Serif"/>
              </a:rPr>
              <a:t> </a:t>
            </a:r>
            <a:r>
              <a:rPr sz="4950" spc="185" dirty="0">
                <a:latin typeface="Microsoft Sans Serif"/>
                <a:cs typeface="Microsoft Sans Serif"/>
              </a:rPr>
              <a:t>board,the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185" dirty="0">
                <a:latin typeface="Microsoft Sans Serif"/>
                <a:cs typeface="Microsoft Sans Serif"/>
              </a:rPr>
              <a:t>bad</a:t>
            </a:r>
            <a:r>
              <a:rPr sz="4950" spc="-35" dirty="0">
                <a:latin typeface="Microsoft Sans Serif"/>
                <a:cs typeface="Microsoft Sans Serif"/>
              </a:rPr>
              <a:t> </a:t>
            </a:r>
            <a:r>
              <a:rPr sz="4950" spc="170" dirty="0">
                <a:latin typeface="Microsoft Sans Serif"/>
                <a:cs typeface="Microsoft Sans Serif"/>
              </a:rPr>
              <a:t>fate</a:t>
            </a:r>
            <a:r>
              <a:rPr sz="4950" spc="-35" dirty="0">
                <a:latin typeface="Microsoft Sans Serif"/>
                <a:cs typeface="Microsoft Sans Serif"/>
              </a:rPr>
              <a:t> </a:t>
            </a:r>
            <a:r>
              <a:rPr sz="4950" spc="254" dirty="0">
                <a:latin typeface="Microsoft Sans Serif"/>
                <a:cs typeface="Microsoft Sans Serif"/>
              </a:rPr>
              <a:t>must </a:t>
            </a:r>
            <a:r>
              <a:rPr sz="4950" spc="-1300" dirty="0">
                <a:latin typeface="Microsoft Sans Serif"/>
                <a:cs typeface="Microsoft Sans Serif"/>
              </a:rPr>
              <a:t> </a:t>
            </a:r>
            <a:r>
              <a:rPr sz="4950" spc="150" dirty="0">
                <a:latin typeface="Microsoft Sans Serif"/>
                <a:cs typeface="Microsoft Sans Serif"/>
              </a:rPr>
              <a:t>be</a:t>
            </a:r>
            <a:r>
              <a:rPr sz="4950" spc="-35" dirty="0">
                <a:latin typeface="Microsoft Sans Serif"/>
                <a:cs typeface="Microsoft Sans Serif"/>
              </a:rPr>
              <a:t> </a:t>
            </a:r>
            <a:r>
              <a:rPr sz="4950" spc="200" dirty="0">
                <a:latin typeface="Microsoft Sans Serif"/>
                <a:cs typeface="Microsoft Sans Serif"/>
              </a:rPr>
              <a:t>warded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190" dirty="0">
                <a:latin typeface="Microsoft Sans Serif"/>
                <a:cs typeface="Microsoft Sans Serif"/>
              </a:rPr>
              <a:t>off.</a:t>
            </a:r>
            <a:endParaRPr sz="49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4950" spc="40" dirty="0">
                <a:latin typeface="Microsoft Sans Serif"/>
                <a:cs typeface="Microsoft Sans Serif"/>
              </a:rPr>
              <a:t>Examples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-60" dirty="0">
                <a:latin typeface="Microsoft Sans Serif"/>
                <a:cs typeface="Microsoft Sans Serif"/>
              </a:rPr>
              <a:t>: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305" dirty="0">
                <a:latin typeface="Microsoft Sans Serif"/>
                <a:cs typeface="Microsoft Sans Serif"/>
              </a:rPr>
              <a:t>throw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225" dirty="0">
                <a:latin typeface="Microsoft Sans Serif"/>
                <a:cs typeface="Microsoft Sans Serif"/>
              </a:rPr>
              <a:t>the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120" dirty="0">
                <a:latin typeface="Microsoft Sans Serif"/>
                <a:cs typeface="Microsoft Sans Serif"/>
              </a:rPr>
              <a:t>sailor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300" dirty="0">
                <a:latin typeface="Microsoft Sans Serif"/>
                <a:cs typeface="Microsoft Sans Serif"/>
              </a:rPr>
              <a:t>or</a:t>
            </a:r>
            <a:r>
              <a:rPr sz="4950" spc="-25" dirty="0">
                <a:latin typeface="Microsoft Sans Serif"/>
                <a:cs typeface="Microsoft Sans Serif"/>
              </a:rPr>
              <a:t> </a:t>
            </a:r>
            <a:r>
              <a:rPr sz="4950" dirty="0">
                <a:latin typeface="Microsoft Sans Serif"/>
                <a:cs typeface="Microsoft Sans Serif"/>
              </a:rPr>
              <a:t>a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200" dirty="0">
                <a:latin typeface="Microsoft Sans Serif"/>
                <a:cs typeface="Microsoft Sans Serif"/>
              </a:rPr>
              <a:t>buoy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250" dirty="0">
                <a:latin typeface="Microsoft Sans Serif"/>
                <a:cs typeface="Microsoft Sans Serif"/>
              </a:rPr>
              <a:t>into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225" dirty="0">
                <a:latin typeface="Microsoft Sans Serif"/>
                <a:cs typeface="Microsoft Sans Serif"/>
              </a:rPr>
              <a:t>the</a:t>
            </a:r>
            <a:r>
              <a:rPr sz="4950" spc="-30" dirty="0">
                <a:latin typeface="Microsoft Sans Serif"/>
                <a:cs typeface="Microsoft Sans Serif"/>
              </a:rPr>
              <a:t> </a:t>
            </a:r>
            <a:r>
              <a:rPr sz="4950" spc="-35" dirty="0">
                <a:latin typeface="Microsoft Sans Serif"/>
                <a:cs typeface="Microsoft Sans Serif"/>
              </a:rPr>
              <a:t>sea</a:t>
            </a:r>
            <a:endParaRPr sz="4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8645" y="6466587"/>
            <a:ext cx="4571999" cy="3248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4079" y="6305270"/>
            <a:ext cx="6153149" cy="35718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097" y="880565"/>
            <a:ext cx="18105755" cy="525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330" marR="92710" algn="ctr">
              <a:lnSpc>
                <a:spcPct val="116799"/>
              </a:lnSpc>
              <a:spcBef>
                <a:spcPts val="95"/>
              </a:spcBef>
            </a:pPr>
            <a:r>
              <a:rPr sz="4900" spc="-40" dirty="0">
                <a:latin typeface="Microsoft Sans Serif"/>
                <a:cs typeface="Microsoft Sans Serif"/>
              </a:rPr>
              <a:t>-We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260" dirty="0">
                <a:latin typeface="Microsoft Sans Serif"/>
                <a:cs typeface="Microsoft Sans Serif"/>
              </a:rPr>
              <a:t>don't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-35" dirty="0">
                <a:latin typeface="Microsoft Sans Serif"/>
                <a:cs typeface="Microsoft Sans Serif"/>
              </a:rPr>
              <a:t>say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235" dirty="0">
                <a:latin typeface="Microsoft Sans Serif"/>
                <a:cs typeface="Microsoft Sans Serif"/>
              </a:rPr>
              <a:t>rabbit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305" dirty="0">
                <a:latin typeface="Microsoft Sans Serif"/>
                <a:cs typeface="Microsoft Sans Serif"/>
              </a:rPr>
              <a:t>but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225" dirty="0">
                <a:latin typeface="Microsoft Sans Serif"/>
                <a:cs typeface="Microsoft Sans Serif"/>
              </a:rPr>
              <a:t>the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110" dirty="0">
                <a:latin typeface="Microsoft Sans Serif"/>
                <a:cs typeface="Microsoft Sans Serif"/>
              </a:rPr>
              <a:t>beast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260" dirty="0">
                <a:latin typeface="Microsoft Sans Serif"/>
                <a:cs typeface="Microsoft Sans Serif"/>
              </a:rPr>
              <a:t>with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120" dirty="0">
                <a:latin typeface="Microsoft Sans Serif"/>
                <a:cs typeface="Microsoft Sans Serif"/>
              </a:rPr>
              <a:t>big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20" dirty="0">
                <a:latin typeface="Microsoft Sans Serif"/>
                <a:cs typeface="Microsoft Sans Serif"/>
              </a:rPr>
              <a:t>ears,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225" dirty="0">
                <a:latin typeface="Microsoft Sans Serif"/>
                <a:cs typeface="Microsoft Sans Serif"/>
              </a:rPr>
              <a:t>the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180" dirty="0">
                <a:latin typeface="Microsoft Sans Serif"/>
                <a:cs typeface="Microsoft Sans Serif"/>
              </a:rPr>
              <a:t>lobster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265" dirty="0">
                <a:latin typeface="Microsoft Sans Serif"/>
                <a:cs typeface="Microsoft Sans Serif"/>
              </a:rPr>
              <a:t>of </a:t>
            </a:r>
            <a:r>
              <a:rPr sz="4900" spc="-1285" dirty="0">
                <a:latin typeface="Microsoft Sans Serif"/>
                <a:cs typeface="Microsoft Sans Serif"/>
              </a:rPr>
              <a:t> </a:t>
            </a:r>
            <a:r>
              <a:rPr sz="4900" spc="165" dirty="0">
                <a:latin typeface="Microsoft Sans Serif"/>
                <a:cs typeface="Microsoft Sans Serif"/>
              </a:rPr>
              <a:t>meadows</a:t>
            </a:r>
            <a:r>
              <a:rPr sz="4900" spc="-35" dirty="0">
                <a:latin typeface="Microsoft Sans Serif"/>
                <a:cs typeface="Microsoft Sans Serif"/>
              </a:rPr>
              <a:t> </a:t>
            </a:r>
            <a:r>
              <a:rPr sz="4900" spc="300" dirty="0">
                <a:latin typeface="Microsoft Sans Serif"/>
                <a:cs typeface="Microsoft Sans Serif"/>
              </a:rPr>
              <a:t>or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225" dirty="0">
                <a:latin typeface="Microsoft Sans Serif"/>
                <a:cs typeface="Microsoft Sans Serif"/>
              </a:rPr>
              <a:t>the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114" dirty="0">
                <a:latin typeface="Microsoft Sans Serif"/>
                <a:cs typeface="Microsoft Sans Serif"/>
              </a:rPr>
              <a:t>cousin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265" dirty="0">
                <a:latin typeface="Microsoft Sans Serif"/>
                <a:cs typeface="Microsoft Sans Serif"/>
              </a:rPr>
              <a:t>of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225" dirty="0">
                <a:latin typeface="Microsoft Sans Serif"/>
                <a:cs typeface="Microsoft Sans Serif"/>
              </a:rPr>
              <a:t>the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120" dirty="0">
                <a:latin typeface="Microsoft Sans Serif"/>
                <a:cs typeface="Microsoft Sans Serif"/>
              </a:rPr>
              <a:t>hare.</a:t>
            </a:r>
            <a:endParaRPr sz="49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4900" spc="160" dirty="0">
                <a:latin typeface="Microsoft Sans Serif"/>
                <a:cs typeface="Microsoft Sans Serif"/>
              </a:rPr>
              <a:t>-Neither</a:t>
            </a:r>
            <a:r>
              <a:rPr sz="4900" spc="-35" dirty="0">
                <a:latin typeface="Microsoft Sans Serif"/>
                <a:cs typeface="Microsoft Sans Serif"/>
              </a:rPr>
              <a:t> </a:t>
            </a:r>
            <a:r>
              <a:rPr sz="4900" spc="254" dirty="0">
                <a:latin typeface="Microsoft Sans Serif"/>
                <a:cs typeface="Microsoft Sans Serif"/>
              </a:rPr>
              <a:t>do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150" dirty="0">
                <a:latin typeface="Microsoft Sans Serif"/>
                <a:cs typeface="Microsoft Sans Serif"/>
              </a:rPr>
              <a:t>we</a:t>
            </a:r>
            <a:r>
              <a:rPr sz="4900" spc="-35" dirty="0">
                <a:latin typeface="Microsoft Sans Serif"/>
                <a:cs typeface="Microsoft Sans Serif"/>
              </a:rPr>
              <a:t> </a:t>
            </a:r>
            <a:r>
              <a:rPr sz="4900" spc="195" dirty="0">
                <a:latin typeface="Microsoft Sans Serif"/>
                <a:cs typeface="Microsoft Sans Serif"/>
              </a:rPr>
              <a:t>pronouce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225" dirty="0">
                <a:latin typeface="Microsoft Sans Serif"/>
                <a:cs typeface="Microsoft Sans Serif"/>
              </a:rPr>
              <a:t>the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65" dirty="0">
                <a:latin typeface="Microsoft Sans Serif"/>
                <a:cs typeface="Microsoft Sans Serif"/>
              </a:rPr>
              <a:t>syllabe</a:t>
            </a:r>
            <a:r>
              <a:rPr sz="4900" spc="-35" dirty="0">
                <a:latin typeface="Microsoft Sans Serif"/>
                <a:cs typeface="Microsoft Sans Serif"/>
              </a:rPr>
              <a:t> </a:t>
            </a:r>
            <a:r>
              <a:rPr sz="4900" spc="265" dirty="0">
                <a:latin typeface="Microsoft Sans Serif"/>
                <a:cs typeface="Microsoft Sans Serif"/>
              </a:rPr>
              <a:t>of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165" dirty="0">
                <a:latin typeface="Microsoft Sans Serif"/>
                <a:cs typeface="Microsoft Sans Serif"/>
              </a:rPr>
              <a:t>this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285" dirty="0">
                <a:latin typeface="Microsoft Sans Serif"/>
                <a:cs typeface="Microsoft Sans Serif"/>
              </a:rPr>
              <a:t>word</a:t>
            </a:r>
            <a:endParaRPr sz="4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050">
              <a:latin typeface="Microsoft Sans Serif"/>
              <a:cs typeface="Microsoft Sans Serif"/>
            </a:endParaRPr>
          </a:p>
          <a:p>
            <a:pPr marL="12700" marR="5080" indent="-635" algn="ctr">
              <a:lnSpc>
                <a:spcPct val="116799"/>
              </a:lnSpc>
            </a:pPr>
            <a:r>
              <a:rPr sz="4900" spc="45" dirty="0">
                <a:latin typeface="Microsoft Sans Serif"/>
                <a:cs typeface="Microsoft Sans Serif"/>
              </a:rPr>
              <a:t>Examples </a:t>
            </a:r>
            <a:r>
              <a:rPr sz="4900" spc="-60" dirty="0">
                <a:latin typeface="Microsoft Sans Serif"/>
                <a:cs typeface="Microsoft Sans Serif"/>
              </a:rPr>
              <a:t>: </a:t>
            </a:r>
            <a:r>
              <a:rPr sz="4900" spc="145" dirty="0">
                <a:latin typeface="Microsoft Sans Serif"/>
                <a:cs typeface="Microsoft Sans Serif"/>
              </a:rPr>
              <a:t>In </a:t>
            </a:r>
            <a:r>
              <a:rPr sz="4900" spc="135" dirty="0">
                <a:latin typeface="Microsoft Sans Serif"/>
                <a:cs typeface="Microsoft Sans Serif"/>
              </a:rPr>
              <a:t>french, </a:t>
            </a:r>
            <a:r>
              <a:rPr sz="4900" spc="225" dirty="0">
                <a:latin typeface="Microsoft Sans Serif"/>
                <a:cs typeface="Microsoft Sans Serif"/>
              </a:rPr>
              <a:t>the </a:t>
            </a:r>
            <a:r>
              <a:rPr sz="4900" spc="235" dirty="0">
                <a:latin typeface="Microsoft Sans Serif"/>
                <a:cs typeface="Microsoft Sans Serif"/>
              </a:rPr>
              <a:t>rabbit </a:t>
            </a:r>
            <a:r>
              <a:rPr sz="4900" spc="5" dirty="0">
                <a:latin typeface="Microsoft Sans Serif"/>
                <a:cs typeface="Microsoft Sans Serif"/>
              </a:rPr>
              <a:t>is </a:t>
            </a:r>
            <a:r>
              <a:rPr sz="4900" spc="70" dirty="0">
                <a:latin typeface="Microsoft Sans Serif"/>
                <a:cs typeface="Microsoft Sans Serif"/>
              </a:rPr>
              <a:t>said </a:t>
            </a:r>
            <a:r>
              <a:rPr sz="4900" spc="135" dirty="0">
                <a:latin typeface="Microsoft Sans Serif"/>
                <a:cs typeface="Microsoft Sans Serif"/>
              </a:rPr>
              <a:t>"lapin", </a:t>
            </a:r>
            <a:r>
              <a:rPr sz="4900" spc="150" dirty="0">
                <a:latin typeface="Microsoft Sans Serif"/>
                <a:cs typeface="Microsoft Sans Serif"/>
              </a:rPr>
              <a:t>we </a:t>
            </a:r>
            <a:r>
              <a:rPr sz="4900" spc="135" dirty="0">
                <a:latin typeface="Microsoft Sans Serif"/>
                <a:cs typeface="Microsoft Sans Serif"/>
              </a:rPr>
              <a:t>can't </a:t>
            </a:r>
            <a:r>
              <a:rPr sz="4900" spc="-35" dirty="0">
                <a:latin typeface="Microsoft Sans Serif"/>
                <a:cs typeface="Microsoft Sans Serif"/>
              </a:rPr>
              <a:t>say 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260" dirty="0">
                <a:latin typeface="Microsoft Sans Serif"/>
                <a:cs typeface="Microsoft Sans Serif"/>
              </a:rPr>
              <a:t>who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190" dirty="0">
                <a:latin typeface="Microsoft Sans Serif"/>
                <a:cs typeface="Microsoft Sans Serif"/>
              </a:rPr>
              <a:t>painted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245" dirty="0">
                <a:latin typeface="Microsoft Sans Serif"/>
                <a:cs typeface="Microsoft Sans Serif"/>
              </a:rPr>
              <a:t>it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50" dirty="0">
                <a:latin typeface="Microsoft Sans Serif"/>
                <a:cs typeface="Microsoft Sans Serif"/>
              </a:rPr>
              <a:t>because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204" dirty="0">
                <a:latin typeface="Microsoft Sans Serif"/>
                <a:cs typeface="Microsoft Sans Serif"/>
              </a:rPr>
              <a:t>in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60" dirty="0">
                <a:latin typeface="Microsoft Sans Serif"/>
                <a:cs typeface="Microsoft Sans Serif"/>
              </a:rPr>
              <a:t>French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5" dirty="0">
                <a:latin typeface="Microsoft Sans Serif"/>
                <a:cs typeface="Microsoft Sans Serif"/>
              </a:rPr>
              <a:t>is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130" dirty="0">
                <a:latin typeface="Microsoft Sans Serif"/>
                <a:cs typeface="Microsoft Sans Serif"/>
              </a:rPr>
              <a:t>translates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-55" dirty="0">
                <a:latin typeface="Microsoft Sans Serif"/>
                <a:cs typeface="Microsoft Sans Serif"/>
              </a:rPr>
              <a:t>as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225" dirty="0">
                <a:latin typeface="Microsoft Sans Serif"/>
                <a:cs typeface="Microsoft Sans Serif"/>
              </a:rPr>
              <a:t>"qui</a:t>
            </a:r>
            <a:r>
              <a:rPr sz="4900" spc="-30" dirty="0">
                <a:latin typeface="Microsoft Sans Serif"/>
                <a:cs typeface="Microsoft Sans Serif"/>
              </a:rPr>
              <a:t> </a:t>
            </a:r>
            <a:r>
              <a:rPr sz="4900" spc="90" dirty="0">
                <a:latin typeface="Microsoft Sans Serif"/>
                <a:cs typeface="Microsoft Sans Serif"/>
              </a:rPr>
              <a:t>l'a</a:t>
            </a:r>
            <a:r>
              <a:rPr sz="4900" spc="-25" dirty="0">
                <a:latin typeface="Microsoft Sans Serif"/>
                <a:cs typeface="Microsoft Sans Serif"/>
              </a:rPr>
              <a:t> </a:t>
            </a:r>
            <a:r>
              <a:rPr sz="4900" spc="215" dirty="0">
                <a:latin typeface="Microsoft Sans Serif"/>
                <a:cs typeface="Microsoft Sans Serif"/>
              </a:rPr>
              <a:t>peint"</a:t>
            </a:r>
            <a:endParaRPr sz="49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 mythes et les légendes</vt:lpstr>
      <vt:lpstr>The beast with big ears</vt:lpstr>
      <vt:lpstr>It's a rabbit !</vt:lpstr>
      <vt:lpstr>But for whom is it  a danger ?</vt:lpstr>
      <vt:lpstr>seafarers !</vt:lpstr>
      <vt:lpstr>The beast brings misfortune</vt:lpstr>
      <vt:lpstr>PowerPoint Presentation</vt:lpstr>
      <vt:lpstr>PowerPoint Presentation</vt:lpstr>
      <vt:lpstr>PowerPoint Presentation</vt:lpstr>
      <vt:lpstr>forbidden to eat rabbit pâté on board ;  We eat the sailor's pâté, the Henaff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mythes et les légendes</dc:title>
  <dc:creator>Lucie Verger</dc:creator>
  <cp:keywords>DAE3gsmYRno,BAE3glod6bc</cp:keywords>
  <cp:lastModifiedBy>Ana Dragović</cp:lastModifiedBy>
  <cp:revision>1</cp:revision>
  <dcterms:created xsi:type="dcterms:W3CDTF">2022-02-05T20:01:02Z</dcterms:created>
  <dcterms:modified xsi:type="dcterms:W3CDTF">2022-07-13T18:00:59Z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2022-02-05T00:00:00Z</vt:filetime>
  </property>
  <property fmtid="{D5CDD505-2E9C-101B-9397-08002B2CF9AE}" pid="3" name="Creator">
    <vt:lpwstr>Canva</vt:lpwstr>
  </property>
  <property fmtid="{D5CDD505-2E9C-101B-9397-08002B2CF9AE}" pid="4" name="LastSaved">
    <vt:filetime>2022-02-05T00:00:00Z</vt:filetime>
  </property>
</Properties>
</file>